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7" r:id="rId2"/>
    <p:sldId id="328" r:id="rId3"/>
    <p:sldId id="365" r:id="rId4"/>
    <p:sldId id="329" r:id="rId5"/>
    <p:sldId id="364" r:id="rId6"/>
    <p:sldId id="369" r:id="rId7"/>
    <p:sldId id="368" r:id="rId8"/>
    <p:sldId id="350" r:id="rId9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900" b="1" kern="1200" baseline="-250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66"/>
    <a:srgbClr val="0A1328"/>
    <a:srgbClr val="F40000"/>
    <a:srgbClr val="0000CC"/>
    <a:srgbClr val="003399"/>
    <a:srgbClr val="FF9933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4" autoAdjust="0"/>
    <p:restoredTop sz="94667" autoAdjust="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70" y="165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7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55"/>
            <a:ext cx="2945024" cy="497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34355"/>
            <a:ext cx="2945024" cy="497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362CEB-DE94-482A-90EF-F00D9249C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65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412" cy="5335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85" y="0"/>
            <a:ext cx="2894248" cy="5335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62000"/>
            <a:ext cx="4978400" cy="373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973" y="4725911"/>
            <a:ext cx="4950687" cy="44988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3410"/>
            <a:ext cx="2970412" cy="4573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85" y="9453410"/>
            <a:ext cx="2894248" cy="4573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D10C94-D8C9-485A-87EE-F18B08D39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9229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400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400" i="1" dirty="0" smtClean="0"/>
          </a:p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400" i="1" dirty="0" smtClean="0"/>
          </a:p>
          <a:p>
            <a:endParaRPr lang="ru-RU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BCAC-96B7-4AB0-B683-6DE17A566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3C4C-7369-47B2-BDD3-AACFC5F8A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905B-12C1-4CA5-AEB6-EA50C9DC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B8F6-3CE4-4D74-873E-DB29FA5C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7EE8-561E-453B-BAB9-FF63F149C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80DA-EDE4-48F2-8600-8F0D18A19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C2F3-7F81-42FC-85A2-B658D02E1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C49A-E55C-4DD2-8894-3A57F393B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548E-D247-4D3E-AD17-682769D4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BF7D-1F7C-4374-92F0-7C49A360D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9F04-FEBF-4800-9B10-B733416AB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cs typeface="+mn-cs"/>
              </a:defRPr>
            </a:lvl1pPr>
          </a:lstStyle>
          <a:p>
            <a:pPr>
              <a:defRPr/>
            </a:pPr>
            <a:fld id="{81A8BA82-A72B-420A-8EC1-8CB11297F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712"/>
            <a:ext cx="9144000" cy="360037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0099"/>
                </a:solidFill>
                <a:latin typeface="Tahoma" pitchFamily="34" charset="0"/>
              </a:rPr>
              <a:t>    </a:t>
            </a:r>
            <a:r>
              <a:rPr lang="ru-RU" sz="3600" b="1" dirty="0" smtClean="0">
                <a:solidFill>
                  <a:srgbClr val="000099"/>
                </a:solidFill>
                <a:latin typeface="Tahoma" pitchFamily="34" charset="0"/>
              </a:rPr>
              <a:t>Учет и контроль таможенных и иных платежей на лицевых счетах участников ВЭД </a:t>
            </a:r>
            <a:r>
              <a:rPr lang="ru-RU" sz="3600" b="1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ahoma" pitchFamily="34" charset="0"/>
              </a:rPr>
              <a:t>(АПС «Лицевые счета»)</a:t>
            </a:r>
            <a:r>
              <a:rPr lang="ru-RU" sz="3200" b="1" dirty="0" smtClean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ahoma" pitchFamily="34" charset="0"/>
              </a:rPr>
            </a:br>
            <a:endParaRPr lang="ru-RU" sz="3200" b="1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arkovskaya\Pictures\про таможни\2561fdd98f514a6700b177bfe3b4c1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4" y="2598792"/>
            <a:ext cx="6264696" cy="3676992"/>
          </a:xfrm>
          <a:prstGeom prst="rect">
            <a:avLst/>
          </a:prstGeom>
          <a:noFill/>
          <a:effectLst>
            <a:glow>
              <a:schemeClr val="accent1">
                <a:alpha val="6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152401"/>
            <a:ext cx="8740080" cy="99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Назначение АПС «Лицевые счета»</a:t>
            </a:r>
            <a:endParaRPr lang="en-US" sz="2800" kern="0" baseline="0" dirty="0">
              <a:solidFill>
                <a:srgbClr val="000099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395536" y="647692"/>
            <a:ext cx="8136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3200" b="0" dirty="0" smtClean="0">
                <a:latin typeface="Tahoma" pitchFamily="34" charset="0"/>
                <a:cs typeface="Tahoma" pitchFamily="34" charset="0"/>
              </a:rPr>
              <a:t>Обеспечить автоматизацию</a:t>
            </a:r>
            <a:r>
              <a:rPr lang="ru-RU" sz="3200" b="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0" dirty="0" smtClean="0">
                <a:latin typeface="Tahoma" pitchFamily="34" charset="0"/>
                <a:cs typeface="Tahoma" pitchFamily="34" charset="0"/>
              </a:rPr>
              <a:t>деятельности ФТС России по учету и контролю операций полноты начисления и своевременности взимания таможенных и иных платежей для перечисления в федеральный бюджет Российской Федерации, а также для составления достоверной отчетности по ним</a:t>
            </a:r>
            <a:r>
              <a:rPr lang="ru-RU" sz="3200" dirty="0" smtClean="0"/>
              <a:t>.</a:t>
            </a:r>
            <a:endParaRPr lang="ru-RU" sz="3200" dirty="0"/>
          </a:p>
          <a:p>
            <a:pPr algn="just"/>
            <a:endParaRPr lang="ru-RU" sz="3200" b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3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152401"/>
            <a:ext cx="8740080" cy="99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Программные средства АПС «Лицевые счета» позволяют</a:t>
            </a:r>
            <a:r>
              <a:rPr lang="en-US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осуществлять</a:t>
            </a:r>
            <a:endParaRPr lang="en-US" sz="2800" kern="0" baseline="0" dirty="0">
              <a:solidFill>
                <a:srgbClr val="000099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7890" name="Picture 2" descr="C:\Users\Markovskaya\Pictures\про таможни\2804_1389700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8083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203848" y="1142984"/>
            <a:ext cx="5582643" cy="2646056"/>
          </a:xfrm>
          <a:prstGeom prst="rect">
            <a:avLst/>
          </a:prstGeom>
        </p:spPr>
        <p:txBody>
          <a:bodyPr/>
          <a:lstStyle/>
          <a:p>
            <a:pPr marL="293688" indent="-293688" algn="just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К</a:t>
            </a:r>
            <a:r>
              <a:rPr lang="x-none" sz="2000" b="0" baseline="0" smtClean="0">
                <a:latin typeface="Tahoma" pitchFamily="34" charset="0"/>
              </a:rPr>
              <a:t>онтрол</a:t>
            </a:r>
            <a:r>
              <a:rPr lang="ru-RU" sz="2000" b="0" baseline="0" dirty="0">
                <a:latin typeface="Tahoma" pitchFamily="34" charset="0"/>
              </a:rPr>
              <a:t>ь</a:t>
            </a:r>
            <a:r>
              <a:rPr lang="x-none" sz="2000" b="0" baseline="0">
                <a:latin typeface="Tahoma" pitchFamily="34" charset="0"/>
              </a:rPr>
              <a:t> поступлений и выбытий таможенных и иных платежей в доход федерального бюджета </a:t>
            </a:r>
            <a:r>
              <a:rPr lang="x-none" sz="2000" b="0" baseline="0" smtClean="0">
                <a:latin typeface="Tahoma" pitchFamily="34" charset="0"/>
              </a:rPr>
              <a:t>РФ</a:t>
            </a:r>
            <a:r>
              <a:rPr lang="en-US" sz="2000" b="0" baseline="0" dirty="0">
                <a:latin typeface="Tahoma" pitchFamily="34" charset="0"/>
              </a:rPr>
              <a:t>;</a:t>
            </a:r>
            <a:endParaRPr lang="ru-RU" sz="2000" b="0" baseline="0" dirty="0" smtClean="0">
              <a:latin typeface="Tahoma" pitchFamily="34" charset="0"/>
              <a:cs typeface="+mn-cs"/>
            </a:endParaRPr>
          </a:p>
          <a:p>
            <a:pPr marL="293688" lvl="0" indent="-293688" algn="just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Учет </a:t>
            </a:r>
            <a:r>
              <a:rPr lang="x-none" sz="2000" b="0" baseline="0">
                <a:latin typeface="Tahoma" pitchFamily="34" charset="0"/>
                <a:cs typeface="+mn-cs"/>
              </a:rPr>
              <a:t>начислений и списаний таможенных и иных </a:t>
            </a:r>
            <a:r>
              <a:rPr lang="x-none" sz="2000" b="0" baseline="0" smtClean="0">
                <a:latin typeface="Tahoma" pitchFamily="34" charset="0"/>
                <a:cs typeface="+mn-cs"/>
              </a:rPr>
              <a:t>платежей</a:t>
            </a:r>
            <a:r>
              <a:rPr lang="en-US" sz="2000" b="0" baseline="0" dirty="0" smtClean="0">
                <a:latin typeface="Tahoma" pitchFamily="34" charset="0"/>
                <a:cs typeface="+mn-cs"/>
              </a:rPr>
              <a:t>;</a:t>
            </a: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Ведение</a:t>
            </a:r>
            <a:r>
              <a:rPr lang="en-US" sz="2000" b="0" baseline="0" dirty="0" smtClean="0">
                <a:latin typeface="Tahoma" pitchFamily="34" charset="0"/>
                <a:cs typeface="+mn-cs"/>
              </a:rPr>
              <a:t> </a:t>
            </a:r>
            <a:r>
              <a:rPr lang="ru-RU" sz="2000" b="0" baseline="0" dirty="0" smtClean="0">
                <a:latin typeface="Tahoma" pitchFamily="34" charset="0"/>
                <a:cs typeface="+mn-cs"/>
              </a:rPr>
              <a:t>оперативного учета и формирование консолидированного оперативного баланса</a:t>
            </a:r>
            <a:r>
              <a:rPr lang="en-US" sz="2000" b="0" baseline="0" dirty="0" smtClean="0">
                <a:latin typeface="Tahoma" pitchFamily="34" charset="0"/>
                <a:cs typeface="+mn-cs"/>
              </a:rPr>
              <a:t>;</a:t>
            </a:r>
          </a:p>
          <a:p>
            <a:pPr>
              <a:defRPr/>
            </a:pPr>
            <a:endParaRPr lang="ru-RU" sz="2000" dirty="0"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400" b="0" kern="0" baseline="0" dirty="0">
              <a:latin typeface="+mn-lt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7" y="3797796"/>
            <a:ext cx="8632130" cy="2295500"/>
          </a:xfrm>
          <a:prstGeom prst="rect">
            <a:avLst/>
          </a:prstGeom>
        </p:spPr>
        <p:txBody>
          <a:bodyPr/>
          <a:lstStyle/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Сверку и осуществление контроля достоверности данных оперативного учета на всех иерархических уровнях таможенной службы</a:t>
            </a:r>
            <a:r>
              <a:rPr lang="en-US" sz="2000" b="0" baseline="0" dirty="0" smtClean="0">
                <a:latin typeface="Tahoma" pitchFamily="34" charset="0"/>
                <a:cs typeface="+mn-cs"/>
              </a:rPr>
              <a:t>;</a:t>
            </a:r>
            <a:endParaRPr lang="ru-RU" sz="2000" b="0" baseline="0" dirty="0" smtClean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Формирование справок и отчетов, необходимых для проведения анализа влияния различных факторов совершения таможенных операций на объемы начислений и уплаченные суммы таможенных платежей.</a:t>
            </a:r>
          </a:p>
          <a:p>
            <a:pPr algn="just">
              <a:spcAft>
                <a:spcPts val="600"/>
              </a:spcAft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>
              <a:defRPr/>
            </a:pPr>
            <a:endParaRPr lang="ru-RU" sz="2000" dirty="0"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400" b="0" kern="0" baseline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4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496" y="332656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Основные автоматизируемые функции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99853" y="1268761"/>
            <a:ext cx="8462963" cy="4464496"/>
          </a:xfrm>
          <a:prstGeom prst="rect">
            <a:avLst/>
          </a:prstGeom>
        </p:spPr>
        <p:txBody>
          <a:bodyPr/>
          <a:lstStyle/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Загрузка и учет документов, поступающих из внешних источников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Обеспечение поступления информации о денежных средствах участников ВЭД 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Возврат денежных средств участникам ВЭД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err="1" smtClean="0">
                <a:latin typeface="Tahoma" pitchFamily="34" charset="0"/>
                <a:cs typeface="+mn-cs"/>
              </a:rPr>
              <a:t>Перезачет</a:t>
            </a:r>
            <a:r>
              <a:rPr lang="ru-RU" sz="2000" b="0" baseline="0" dirty="0" smtClean="0">
                <a:latin typeface="Tahoma" pitchFamily="34" charset="0"/>
                <a:cs typeface="+mn-cs"/>
              </a:rPr>
              <a:t> денежных средств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Перечисление денежных средств в бюджет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Обеспечение оперативного учета таможенных и иных платежей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Формирование регламентной отчетности</a:t>
            </a: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Обмен информацией между таможенными органами различных уровней и с ФК РФ</a:t>
            </a:r>
          </a:p>
          <a:p>
            <a:pPr algn="just">
              <a:spcAft>
                <a:spcPts val="600"/>
              </a:spcAft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>
              <a:defRPr/>
            </a:pPr>
            <a:endParaRPr lang="ru-RU" sz="2000" dirty="0"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400" b="0" kern="0" baseline="0" dirty="0"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152401"/>
            <a:ext cx="8740080" cy="99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Уровни использования</a:t>
            </a:r>
            <a:endParaRPr lang="en-US" sz="2800" kern="0" baseline="0" dirty="0">
              <a:solidFill>
                <a:srgbClr val="000099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268760"/>
            <a:ext cx="8424863" cy="4032448"/>
          </a:xfrm>
          <a:prstGeom prst="rect">
            <a:avLst/>
          </a:prstGeom>
        </p:spPr>
        <p:txBody>
          <a:bodyPr/>
          <a:lstStyle/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Федеральный уровень 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КПС ведение лицевых счетов участников ВЭД на уровне ФТС России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КПС ведение лицевых счетов крупных налогоплательщиков уровня ФТС 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КПС информационного взаимодействия с МОУ ФК</a:t>
            </a:r>
          </a:p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Региональный уровень</a:t>
            </a:r>
          </a:p>
          <a:p>
            <a:pPr marL="800100" lvl="2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</a:rPr>
              <a:t>КПС </a:t>
            </a:r>
            <a:r>
              <a:rPr lang="ru-RU" sz="2000" b="0" baseline="0" dirty="0">
                <a:latin typeface="Tahoma" pitchFamily="34" charset="0"/>
                <a:cs typeface="+mn-cs"/>
              </a:rPr>
              <a:t>ведение</a:t>
            </a:r>
            <a:r>
              <a:rPr lang="ru-RU" sz="2000" b="0" baseline="0" dirty="0">
                <a:latin typeface="Tahoma" pitchFamily="34" charset="0"/>
              </a:rPr>
              <a:t> лицевых счетов участников ВЭД </a:t>
            </a:r>
            <a:r>
              <a:rPr lang="ru-RU" sz="2000" b="0" baseline="0" dirty="0" smtClean="0">
                <a:latin typeface="Tahoma" pitchFamily="34" charset="0"/>
              </a:rPr>
              <a:t>на уровне РТУ</a:t>
            </a: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Таможни, в том числе таможни, непосредственно подчиненные ФТС России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>
                <a:latin typeface="Tahoma" pitchFamily="34" charset="0"/>
              </a:rPr>
              <a:t>КПС ведение лицевых счетов участников ВЭД </a:t>
            </a:r>
            <a:r>
              <a:rPr lang="ru-RU" sz="2000" b="0" baseline="0" dirty="0" smtClean="0">
                <a:latin typeface="Tahoma" pitchFamily="34" charset="0"/>
              </a:rPr>
              <a:t>на уровне таможен</a:t>
            </a:r>
            <a:endParaRPr lang="ru-RU" sz="2000" b="0" baseline="0" dirty="0">
              <a:latin typeface="Tahoma" pitchFamily="34" charset="0"/>
            </a:endParaRPr>
          </a:p>
          <a:p>
            <a:pPr lvl="1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000" b="0" baseline="0" dirty="0" smtClean="0">
              <a:latin typeface="Tahoma" pitchFamily="34" charset="0"/>
              <a:cs typeface="+mn-cs"/>
            </a:endParaRPr>
          </a:p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000" b="0" baseline="0" dirty="0" smtClean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1800" b="0" baseline="0" dirty="0">
              <a:latin typeface="Tahoma" pitchFamily="34" charset="0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18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</a:endParaRPr>
          </a:p>
          <a:p>
            <a:pPr marL="293688" indent="-293688" eaLnBrk="0" hangingPunct="0">
              <a:spcBef>
                <a:spcPct val="20000"/>
              </a:spcBef>
              <a:defRPr/>
            </a:pPr>
            <a:endParaRPr lang="ru-RU" sz="1400" b="0" baseline="0" dirty="0"/>
          </a:p>
        </p:txBody>
      </p:sp>
    </p:spTree>
    <p:extLst>
      <p:ext uri="{BB962C8B-B14F-4D97-AF65-F5344CB8AC3E}">
        <p14:creationId xmlns:p14="http://schemas.microsoft.com/office/powerpoint/2010/main" xmlns="" val="14290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Особенности эксплуатации </a:t>
            </a:r>
          </a:p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АПС «Лицевые счета»</a:t>
            </a:r>
            <a:endParaRPr lang="en-US" sz="2800" kern="0" baseline="0" dirty="0">
              <a:solidFill>
                <a:srgbClr val="000099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3021" y="980728"/>
            <a:ext cx="8424863" cy="5040089"/>
          </a:xfrm>
          <a:prstGeom prst="rect">
            <a:avLst/>
          </a:prstGeom>
        </p:spPr>
        <p:txBody>
          <a:bodyPr/>
          <a:lstStyle/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</a:rPr>
              <a:t>эксплуатируется на уровнях таможен, РТУ и ФТС,</a:t>
            </a:r>
          </a:p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</a:rPr>
              <a:t>имеет </a:t>
            </a:r>
            <a:r>
              <a:rPr lang="ru-RU" sz="2000" b="0" baseline="0" dirty="0">
                <a:latin typeface="Tahoma" pitchFamily="34" charset="0"/>
              </a:rPr>
              <a:t>базы </a:t>
            </a:r>
            <a:r>
              <a:rPr lang="ru-RU" sz="2000" b="0" baseline="0" dirty="0" smtClean="0">
                <a:latin typeface="Tahoma" pitchFamily="34" charset="0"/>
              </a:rPr>
              <a:t>данных объемом </a:t>
            </a:r>
            <a:r>
              <a:rPr lang="ru-RU" sz="2000" b="0" baseline="0" dirty="0">
                <a:latin typeface="Tahoma" pitchFamily="34" charset="0"/>
              </a:rPr>
              <a:t>от нескольких миллионов записей до нескольких миллиардов в </a:t>
            </a:r>
            <a:r>
              <a:rPr lang="ru-RU" sz="2000" b="0" baseline="0" dirty="0" smtClean="0">
                <a:latin typeface="Tahoma" pitchFamily="34" charset="0"/>
              </a:rPr>
              <a:t>каждой,</a:t>
            </a:r>
          </a:p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</a:rPr>
              <a:t>эксплуатируется </a:t>
            </a:r>
            <a:r>
              <a:rPr lang="ru-RU" sz="2000" b="0" baseline="0" dirty="0">
                <a:latin typeface="Tahoma" pitchFamily="34" charset="0"/>
              </a:rPr>
              <a:t>в круглосуточном режиме для</a:t>
            </a:r>
            <a:r>
              <a:rPr lang="en-US" sz="2000" b="0" baseline="0" dirty="0">
                <a:latin typeface="Tahoma" pitchFamily="34" charset="0"/>
              </a:rPr>
              <a:t>:</a:t>
            </a:r>
            <a:endParaRPr lang="ru-RU" sz="2000" b="0" baseline="0" dirty="0">
              <a:latin typeface="Tahoma" pitchFamily="34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</a:rPr>
              <a:t>Осуществления платежей по таможенным документам на постах путем взаимодействия со сторонними системами через сервисы обмена</a:t>
            </a:r>
            <a:r>
              <a:rPr lang="en-US" sz="2000" b="0" baseline="0" dirty="0">
                <a:latin typeface="Tahoma" pitchFamily="34" charset="0"/>
              </a:rPr>
              <a:t>;</a:t>
            </a:r>
            <a:endParaRPr lang="ru-RU" sz="2000" b="0" baseline="0" dirty="0">
              <a:latin typeface="Tahoma" pitchFamily="34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Обмена информацией со </a:t>
            </a:r>
            <a:r>
              <a:rPr lang="ru-RU" sz="2000" b="0" baseline="0" dirty="0">
                <a:latin typeface="Tahoma" pitchFamily="34" charset="0"/>
                <a:cs typeface="+mn-cs"/>
              </a:rPr>
              <a:t>сторонними системами (коммерческими или государственными) о платежах участников ВЭД на счета банков и специализированные карты оплаты, о фактах использования этих денег для осуществления внешнеэкономической деятельности, о состоянии лицевых счетов участников ВЭД.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Формирования </a:t>
            </a:r>
            <a:r>
              <a:rPr lang="ru-RU" sz="2000" b="0" baseline="0" dirty="0">
                <a:latin typeface="Tahoma" pitchFamily="34" charset="0"/>
                <a:cs typeface="+mn-cs"/>
              </a:rPr>
              <a:t>полной бухгалтерской отчетности по внешнеэкономической деятельности во всех подразделениях и ее свод на верхнем уровне.</a:t>
            </a:r>
          </a:p>
          <a:p>
            <a:pPr lvl="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b="0" baseline="0" dirty="0" smtClean="0">
              <a:latin typeface="Tahoma" pitchFamily="34" charset="0"/>
              <a:cs typeface="+mn-cs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</a:endParaRPr>
          </a:p>
          <a:p>
            <a:pPr marL="293688" indent="-293688" eaLnBrk="0" hangingPunct="0">
              <a:spcBef>
                <a:spcPct val="20000"/>
              </a:spcBef>
              <a:defRPr/>
            </a:pPr>
            <a:endParaRPr lang="ru-RU" sz="1400" b="0" baseline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3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812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Схема </a:t>
            </a:r>
            <a:r>
              <a:rPr lang="ru-RU" sz="24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информационного и финансового  взаимодействия ФТС и участников ВЭД</a:t>
            </a:r>
            <a:endParaRPr lang="en-US" sz="2400" kern="0" baseline="0" dirty="0">
              <a:solidFill>
                <a:srgbClr val="000099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4998789"/>
              </p:ext>
            </p:extLst>
          </p:nvPr>
        </p:nvGraphicFramePr>
        <p:xfrm>
          <a:off x="425574" y="762000"/>
          <a:ext cx="8466906" cy="5403304"/>
        </p:xfrm>
        <a:graphic>
          <a:graphicData uri="http://schemas.openxmlformats.org/presentationml/2006/ole">
            <p:oleObj spid="_x0000_s40976" name="Visio" r:id="rId4" imgW="10462357" imgH="7170336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78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baseline="0" dirty="0" smtClean="0">
                <a:solidFill>
                  <a:srgbClr val="000099"/>
                </a:solidFill>
                <a:latin typeface="Tahoma" pitchFamily="34" charset="0"/>
                <a:ea typeface="+mj-ea"/>
                <a:cs typeface="+mj-cs"/>
              </a:rPr>
              <a:t>Технологии</a:t>
            </a:r>
            <a:endParaRPr lang="en-US" sz="2800" kern="0" baseline="0" dirty="0">
              <a:solidFill>
                <a:srgbClr val="000099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3022" y="816575"/>
            <a:ext cx="8424863" cy="5040089"/>
          </a:xfrm>
          <a:prstGeom prst="rect">
            <a:avLst/>
          </a:prstGeom>
        </p:spPr>
        <p:txBody>
          <a:bodyPr/>
          <a:lstStyle/>
          <a:p>
            <a:pPr marL="293688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</a:rPr>
              <a:t>Среда разработки</a:t>
            </a:r>
            <a:r>
              <a:rPr lang="ru-RU" sz="2000" b="0" baseline="0" dirty="0">
                <a:latin typeface="Tahoma" pitchFamily="34" charset="0"/>
              </a:rPr>
              <a:t> –</a:t>
            </a:r>
            <a:r>
              <a:rPr lang="ru-RU" sz="2000" b="0" baseline="0" dirty="0" smtClean="0">
                <a:latin typeface="Tahoma" pitchFamily="34" charset="0"/>
              </a:rPr>
              <a:t> </a:t>
            </a:r>
            <a:r>
              <a:rPr lang="ru-RU" sz="2000" b="0" baseline="0" dirty="0" err="1" smtClean="0">
                <a:latin typeface="Tahoma" pitchFamily="34" charset="0"/>
              </a:rPr>
              <a:t>Borland</a:t>
            </a:r>
            <a:r>
              <a:rPr lang="ru-RU" sz="2000" b="0" baseline="0" dirty="0" smtClean="0">
                <a:latin typeface="Tahoma" pitchFamily="34" charset="0"/>
              </a:rPr>
              <a:t> </a:t>
            </a:r>
            <a:r>
              <a:rPr lang="ru-RU" sz="2000" b="0" baseline="0" dirty="0" err="1">
                <a:latin typeface="Tahoma" pitchFamily="34" charset="0"/>
              </a:rPr>
              <a:t>Delphi</a:t>
            </a:r>
            <a:r>
              <a:rPr lang="ru-RU" sz="2000" b="0" baseline="0" dirty="0">
                <a:latin typeface="Tahoma" pitchFamily="34" charset="0"/>
              </a:rPr>
              <a:t> 7.0.</a:t>
            </a:r>
          </a:p>
          <a:p>
            <a:pPr marL="293688" lvl="0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Языки программирования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err="1">
                <a:latin typeface="Tahoma" pitchFamily="34" charset="0"/>
                <a:cs typeface="+mn-cs"/>
              </a:rPr>
              <a:t>Object</a:t>
            </a:r>
            <a:r>
              <a:rPr lang="ru-RU" sz="2000" b="0" baseline="0" dirty="0">
                <a:latin typeface="Tahoma" pitchFamily="34" charset="0"/>
                <a:cs typeface="+mn-cs"/>
              </a:rPr>
              <a:t> </a:t>
            </a:r>
            <a:r>
              <a:rPr lang="ru-RU" sz="2000" b="0" baseline="0" dirty="0" err="1">
                <a:latin typeface="Tahoma" pitchFamily="34" charset="0"/>
                <a:cs typeface="+mn-cs"/>
              </a:rPr>
              <a:t>Pascal</a:t>
            </a:r>
            <a:r>
              <a:rPr lang="ru-RU" sz="2000" b="0" baseline="0" dirty="0">
                <a:latin typeface="Tahoma" pitchFamily="34" charset="0"/>
                <a:cs typeface="+mn-cs"/>
              </a:rPr>
              <a:t> – объектно-ориентированный язык программирования; </a:t>
            </a:r>
            <a:endParaRPr lang="ru-RU" sz="2000" b="0" baseline="0" dirty="0" smtClean="0">
              <a:latin typeface="Tahoma" pitchFamily="34" charset="0"/>
              <a:cs typeface="+mn-cs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>
                <a:latin typeface="Tahoma" pitchFamily="34" charset="0"/>
                <a:cs typeface="+mn-cs"/>
              </a:rPr>
              <a:t>SQL – язык запросов к БД;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>
                <a:latin typeface="Tahoma" pitchFamily="34" charset="0"/>
                <a:cs typeface="+mn-cs"/>
              </a:rPr>
              <a:t> PL/SQL – процедурный язык для выполнения операций над данными в БД; 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>
                <a:latin typeface="Tahoma" pitchFamily="34" charset="0"/>
                <a:cs typeface="+mn-cs"/>
              </a:rPr>
              <a:t>XML – язык разметки электронных документов.</a:t>
            </a:r>
          </a:p>
          <a:p>
            <a:pPr marL="293688" lvl="0" indent="-293688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Средства разработки и генерации отчетных форм </a:t>
            </a:r>
            <a:r>
              <a:rPr lang="ru-RU" sz="2000" b="0" baseline="0" dirty="0" smtClean="0">
                <a:latin typeface="Tahoma" pitchFamily="34" charset="0"/>
              </a:rPr>
              <a:t>– </a:t>
            </a:r>
            <a:r>
              <a:rPr lang="ru-RU" sz="2000" b="0" baseline="0" dirty="0" err="1" smtClean="0">
                <a:latin typeface="Tahoma" pitchFamily="34" charset="0"/>
              </a:rPr>
              <a:t>Microsoft</a:t>
            </a:r>
            <a:r>
              <a:rPr lang="ru-RU" sz="2000" b="0" baseline="0" dirty="0" smtClean="0">
                <a:latin typeface="Tahoma" pitchFamily="34" charset="0"/>
              </a:rPr>
              <a:t> </a:t>
            </a:r>
            <a:r>
              <a:rPr lang="ru-RU" sz="2000" b="0" baseline="0" dirty="0" err="1" smtClean="0">
                <a:latin typeface="Tahoma" pitchFamily="34" charset="0"/>
              </a:rPr>
              <a:t>Excel</a:t>
            </a:r>
            <a:r>
              <a:rPr lang="ru-RU" sz="2000" b="0" baseline="0" dirty="0" smtClean="0">
                <a:latin typeface="Tahoma" pitchFamily="34" charset="0"/>
              </a:rPr>
              <a:t>, </a:t>
            </a:r>
            <a:r>
              <a:rPr lang="ru-RU" sz="2000" b="0" baseline="0" dirty="0" err="1" smtClean="0">
                <a:latin typeface="Tahoma" pitchFamily="34" charset="0"/>
              </a:rPr>
              <a:t>Microsoft</a:t>
            </a:r>
            <a:r>
              <a:rPr lang="en-US" sz="2000" b="0" baseline="0" dirty="0" smtClean="0">
                <a:latin typeface="Tahoma" pitchFamily="34" charset="0"/>
              </a:rPr>
              <a:t> </a:t>
            </a:r>
            <a:r>
              <a:rPr lang="en-US" sz="2000" b="0" baseline="0" dirty="0">
                <a:latin typeface="Tahoma" pitchFamily="34" charset="0"/>
              </a:rPr>
              <a:t>Word.</a:t>
            </a:r>
          </a:p>
          <a:p>
            <a:pPr marL="293688" lvl="0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2000" b="0" baseline="0" dirty="0" smtClean="0">
                <a:latin typeface="Tahoma" pitchFamily="34" charset="0"/>
                <a:cs typeface="+mn-cs"/>
              </a:rPr>
              <a:t>Сервер БД </a:t>
            </a: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</a:rPr>
              <a:t>СУБД </a:t>
            </a:r>
            <a:r>
              <a:rPr lang="en-US" sz="2000" b="0" baseline="0" dirty="0">
                <a:latin typeface="Tahoma" pitchFamily="34" charset="0"/>
              </a:rPr>
              <a:t>Oracle Database</a:t>
            </a:r>
            <a:r>
              <a:rPr lang="ru-RU" sz="2000" b="0" baseline="0" dirty="0">
                <a:latin typeface="Tahoma" pitchFamily="34" charset="0"/>
              </a:rPr>
              <a:t> </a:t>
            </a:r>
            <a:endParaRPr lang="ru-RU" sz="2000" b="0" baseline="0" dirty="0" smtClean="0">
              <a:latin typeface="Tahoma" pitchFamily="34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baseline="0" dirty="0" smtClean="0">
                <a:latin typeface="Tahoma" pitchFamily="34" charset="0"/>
              </a:rPr>
              <a:t>серверный код – </a:t>
            </a:r>
            <a:r>
              <a:rPr lang="en-US" sz="2000" b="0" baseline="0" dirty="0" smtClean="0">
                <a:latin typeface="Tahoma" pitchFamily="34" charset="0"/>
              </a:rPr>
              <a:t>PL/SQL</a:t>
            </a:r>
            <a:endParaRPr lang="en-US" sz="2000" b="0" baseline="0" dirty="0">
              <a:latin typeface="Tahoma" pitchFamily="34" charset="0"/>
            </a:endParaRPr>
          </a:p>
          <a:p>
            <a:pPr marL="293688" lvl="0" indent="-293688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endParaRPr lang="ru-RU" sz="2000" b="0" baseline="0" dirty="0" smtClean="0">
              <a:latin typeface="Tahoma" pitchFamily="34" charset="0"/>
              <a:cs typeface="+mn-cs"/>
            </a:endParaRPr>
          </a:p>
          <a:p>
            <a:r>
              <a:rPr lang="ru-RU" sz="2000" dirty="0"/>
              <a:t> </a:t>
            </a:r>
            <a:endParaRPr lang="ru-RU" sz="1800" b="0" baseline="0" dirty="0">
              <a:latin typeface="Tahoma" pitchFamily="34" charset="0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18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750888" lvl="1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marL="293688" indent="-2936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defRPr/>
            </a:pPr>
            <a:endParaRPr lang="ru-RU" sz="2000" b="0" baseline="0" dirty="0">
              <a:latin typeface="Tahoma" pitchFamily="34" charset="0"/>
            </a:endParaRPr>
          </a:p>
          <a:p>
            <a:pPr marL="293688" indent="-293688" algn="just"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en-US" sz="2000" b="0" baseline="0" dirty="0">
              <a:latin typeface="Tahoma" pitchFamily="34" charset="0"/>
            </a:endParaRPr>
          </a:p>
          <a:p>
            <a:pPr marL="293688" indent="-293688" eaLnBrk="0" hangingPunct="0">
              <a:spcBef>
                <a:spcPct val="20000"/>
              </a:spcBef>
              <a:defRPr/>
            </a:pPr>
            <a:endParaRPr lang="ru-RU" sz="1400" b="0" baseline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8548E-D247-4D3E-AD17-682769D4FB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386</Words>
  <Application>Microsoft Office PowerPoint</Application>
  <PresentationFormat>Экран (4:3)</PresentationFormat>
  <Paragraphs>110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Оформление по умолчанию</vt:lpstr>
      <vt:lpstr>Visio</vt:lpstr>
      <vt:lpstr>    Учет и контроль таможенных и иных платежей на лицевых счетах участников ВЭД  (АПС «Лицевые счета»)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Arhipov</cp:lastModifiedBy>
  <cp:revision>1232</cp:revision>
  <cp:lastPrinted>2012-12-20T15:34:42Z</cp:lastPrinted>
  <dcterms:created xsi:type="dcterms:W3CDTF">2003-08-21T13:07:45Z</dcterms:created>
  <dcterms:modified xsi:type="dcterms:W3CDTF">2015-09-03T12:28:46Z</dcterms:modified>
</cp:coreProperties>
</file>